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5" r:id="rId3"/>
    <p:sldId id="258" r:id="rId4"/>
    <p:sldId id="265" r:id="rId5"/>
    <p:sldId id="261" r:id="rId6"/>
    <p:sldId id="260" r:id="rId7"/>
    <p:sldId id="272" r:id="rId8"/>
    <p:sldId id="262" r:id="rId9"/>
    <p:sldId id="271" r:id="rId10"/>
    <p:sldId id="270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846704303471499"/>
          <c:y val="8.4180979826834635E-3"/>
        </c:manualLayout>
      </c:layout>
      <c:overlay val="0"/>
      <c:txPr>
        <a:bodyPr/>
        <a:lstStyle/>
        <a:p>
          <a:pPr>
            <a:defRPr sz="2400">
              <a:solidFill>
                <a:schemeClr val="tx2"/>
              </a:solidFill>
              <a:latin typeface="Georgia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Педагогический стаж учителей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до 10 лет</c:v>
                </c:pt>
                <c:pt idx="1">
                  <c:v>от 10 до 20 лет</c:v>
                </c:pt>
                <c:pt idx="2">
                  <c:v>свыше 20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</c:v>
                </c:pt>
                <c:pt idx="1">
                  <c:v>32</c:v>
                </c:pt>
                <c:pt idx="2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92A4C-7AF5-46A2-91FF-5D8E6193B291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F2EA7-BD33-4A0F-A34E-CBAD6A915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78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3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3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7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4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5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53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4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11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87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39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96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8604B-F393-4E6F-B4C3-0D05725BED58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E522B-E39A-4DA4-9DC8-2987BA3BE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37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tif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Georgia" pitchFamily="18" charset="0"/>
              </a:rPr>
              <a:t>КАДРОВЫЙ СОСТАВ</a:t>
            </a: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ln>
            <a:solidFill>
              <a:schemeClr val="tx2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sz="4100" dirty="0" smtClean="0"/>
          </a:p>
          <a:p>
            <a:pPr marL="0" indent="0">
              <a:buNone/>
            </a:pPr>
            <a:endParaRPr lang="ru-RU" sz="4100" dirty="0"/>
          </a:p>
          <a:p>
            <a:pPr marL="0" indent="0">
              <a:buNone/>
            </a:pP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В школе </a:t>
            </a:r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работает </a:t>
            </a: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55 </a:t>
            </a:r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педагогов, </a:t>
            </a:r>
            <a:endParaRPr lang="ru-RU" sz="4100" b="1" dirty="0" smtClean="0">
              <a:solidFill>
                <a:schemeClr val="tx2"/>
              </a:solidFill>
              <a:latin typeface="Georgia" pitchFamily="18" charset="0"/>
            </a:endParaRPr>
          </a:p>
          <a:p>
            <a:pPr marL="0" indent="0">
              <a:buNone/>
            </a:pP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из </a:t>
            </a:r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них</a:t>
            </a: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:</a:t>
            </a:r>
          </a:p>
          <a:p>
            <a:pPr marL="0" indent="0">
              <a:buNone/>
            </a:pPr>
            <a:endParaRPr lang="ru-RU" sz="4100" b="1" dirty="0" smtClean="0">
              <a:solidFill>
                <a:schemeClr val="tx2"/>
              </a:solidFill>
              <a:latin typeface="Georgia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Почетный работник общего образования-3</a:t>
            </a:r>
          </a:p>
          <a:p>
            <a:pPr>
              <a:buFont typeface="Arial" charset="0"/>
              <a:buChar char="•"/>
            </a:pPr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Нагрудный знак «За заслуги в образовании</a:t>
            </a: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»-3</a:t>
            </a:r>
            <a:endParaRPr lang="ru-RU" sz="4100" b="1" dirty="0">
              <a:solidFill>
                <a:schemeClr val="tx2"/>
              </a:solidFill>
              <a:latin typeface="Georgia" pitchFamily="18" charset="0"/>
            </a:endParaRPr>
          </a:p>
          <a:p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Почетная </a:t>
            </a: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грамота РФ – 1</a:t>
            </a:r>
            <a:endParaRPr lang="ru-RU" sz="4100" b="1" dirty="0">
              <a:solidFill>
                <a:schemeClr val="tx2"/>
              </a:solidFill>
              <a:latin typeface="Georgia" pitchFamily="18" charset="0"/>
            </a:endParaRPr>
          </a:p>
          <a:p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Почетная грамота МО и Н </a:t>
            </a:r>
            <a:r>
              <a:rPr lang="ru-RU" sz="4100" b="1" dirty="0" smtClean="0">
                <a:solidFill>
                  <a:schemeClr val="tx2"/>
                </a:solidFill>
                <a:latin typeface="Georgia" pitchFamily="18" charset="0"/>
              </a:rPr>
              <a:t>РТ -8</a:t>
            </a:r>
            <a:r>
              <a:rPr lang="ru-RU" sz="4100" b="1" dirty="0">
                <a:solidFill>
                  <a:schemeClr val="tx2"/>
                </a:solidFill>
                <a:latin typeface="Georgia" pitchFamily="18" charset="0"/>
              </a:rPr>
              <a:t>	</a:t>
            </a:r>
          </a:p>
          <a:p>
            <a:pPr marL="0" indent="0">
              <a:buNone/>
            </a:pPr>
            <a:r>
              <a:rPr lang="ru-RU" sz="4100" b="1" dirty="0">
                <a:latin typeface="Georgia" pitchFamily="18" charset="0"/>
              </a:rPr>
              <a:t>	</a:t>
            </a:r>
            <a:endParaRPr lang="ru-RU" sz="4100" b="1" dirty="0" smtClean="0">
              <a:latin typeface="Georgia" pitchFamily="18" charset="0"/>
            </a:endParaRPr>
          </a:p>
          <a:p>
            <a:pPr marL="0" indent="0">
              <a:buNone/>
            </a:pPr>
            <a:endParaRPr lang="ru-RU" sz="4100" b="1" dirty="0"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500" b="1" dirty="0">
                <a:solidFill>
                  <a:srgbClr val="C00000"/>
                </a:solidFill>
                <a:latin typeface="Georgia" pitchFamily="18" charset="0"/>
              </a:rPr>
              <a:t>100 % педагогов работают на штатной основе. </a:t>
            </a:r>
          </a:p>
          <a:p>
            <a:endParaRPr lang="ru-RU" b="1" dirty="0">
              <a:latin typeface="Georgia" pitchFamily="18" charset="0"/>
            </a:endParaRPr>
          </a:p>
          <a:p>
            <a:pPr>
              <a:buFont typeface="Arial" charset="0"/>
              <a:buChar char="•"/>
            </a:pPr>
            <a:endParaRPr lang="ru-RU" b="1" dirty="0" smtClean="0">
              <a:latin typeface="Georgia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Georgia" pitchFamily="18" charset="0"/>
              </a:rPr>
              <a:t>	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87187809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771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95364" y="274638"/>
            <a:ext cx="7634235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Городская НПК 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им. </a:t>
            </a:r>
            <a:r>
              <a:rPr lang="ru-RU" sz="3200" b="1" dirty="0" err="1" smtClean="0">
                <a:solidFill>
                  <a:schemeClr val="tx2"/>
                </a:solidFill>
                <a:latin typeface="Georgia" pitchFamily="18" charset="0"/>
              </a:rPr>
              <a:t>Ф.Яруллина</a:t>
            </a:r>
            <a:endParaRPr lang="ru-RU" sz="32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6" y="1594908"/>
            <a:ext cx="3106115" cy="206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047" y="2201974"/>
            <a:ext cx="2755906" cy="182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614230"/>
            <a:ext cx="2286818" cy="340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211942"/>
            <a:ext cx="3154457" cy="2097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3528392" cy="234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67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Times New Roman" pitchFamily="18" charset="0"/>
              </a:rPr>
              <a:t>Национальное воспитание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44" y="980728"/>
            <a:ext cx="2671215" cy="1776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980728"/>
            <a:ext cx="3032401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029" y="2564904"/>
            <a:ext cx="2766093" cy="1856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Zulfiya\Desktop\НАЦИОНАЛЬНОЕ ОБРАЗОВАНИЕ\2016-2017  уч. год\август конференциясе\фотолар\ТУКАЙ айлыгы фото\DSC_03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92" y="3156153"/>
            <a:ext cx="2491703" cy="1656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Zulfiya\Desktop\НАЦИОНАЛЬНОЕ ОБРАЗОВАНИЕ\2016-2017  уч. год\август конференциясе\фотолар\ТУКАЙ айлыгы фото\DSC_03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188599"/>
            <a:ext cx="2478061" cy="1647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93302"/>
            <a:ext cx="2824609" cy="211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47" y="4832272"/>
            <a:ext cx="2776341" cy="184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72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  <a:cs typeface="Times New Roman" pitchFamily="18" charset="0"/>
              </a:rPr>
              <a:t>Национальное воспитание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29" y="1237028"/>
            <a:ext cx="3312368" cy="2489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59"/>
            <a:ext cx="3574478" cy="2473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AutoShape 2" descr="https://edu.tatar.ru/upload/gallery_photo/8486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edu.tatar.ru/upload/gallery_photo/84865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edu.tatar.ru/upload/gallery_photo/58007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4149080"/>
            <a:ext cx="3514602" cy="23592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73" y="4007082"/>
            <a:ext cx="3574478" cy="23766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73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554" y="23887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  <a:t>Сравнительная таблица </a:t>
            </a:r>
            <a:b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  <a:t>по квалификационным категориям</a:t>
            </a:r>
            <a:endParaRPr lang="ru-RU" sz="28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831405"/>
              </p:ext>
            </p:extLst>
          </p:nvPr>
        </p:nvGraphicFramePr>
        <p:xfrm>
          <a:off x="395536" y="1556792"/>
          <a:ext cx="8229600" cy="500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498376"/>
                <a:gridCol w="1244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Учебный</a:t>
                      </a:r>
                      <a:r>
                        <a:rPr lang="ru-RU" sz="2000" b="1" baseline="0" dirty="0" smtClean="0"/>
                        <a:t> год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Кол.</a:t>
                      </a:r>
                      <a:r>
                        <a:rPr lang="ru-RU" sz="2000" b="1" baseline="0" dirty="0" smtClean="0"/>
                        <a:t> педагогов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Высшая</a:t>
                      </a:r>
                      <a:r>
                        <a:rPr lang="ru-RU" sz="2000" b="1" baseline="0" dirty="0" smtClean="0"/>
                        <a:t> категория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Первая категория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СЗД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Нет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baseline="0" dirty="0" err="1" smtClean="0"/>
                        <a:t>категор</a:t>
                      </a:r>
                      <a:r>
                        <a:rPr lang="ru-RU" sz="2000" b="1" baseline="0" dirty="0" smtClean="0"/>
                        <a:t>.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2015-2016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53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r>
                        <a:rPr lang="ru-RU" sz="2000" b="1" dirty="0" smtClean="0"/>
                        <a:t>-20%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30-56%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10-24%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2016-2017</a:t>
                      </a:r>
                    </a:p>
                    <a:p>
                      <a:pPr algn="ctr"/>
                      <a:endParaRPr lang="ru-RU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51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r>
                        <a:rPr lang="ru-RU" sz="2000" b="1" dirty="0" smtClean="0"/>
                        <a:t>-13%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28-54%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13-33%</a:t>
                      </a:r>
                      <a:endParaRPr lang="ru-RU" sz="2000" b="1" dirty="0"/>
                    </a:p>
                  </a:txBody>
                  <a:tcPr/>
                </a:tc>
              </a:tr>
              <a:tr h="1984568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55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6-</a:t>
                      </a:r>
                      <a:r>
                        <a:rPr lang="ru-RU" sz="2000" b="1" dirty="0" smtClean="0"/>
                        <a:t>10%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26</a:t>
                      </a:r>
                      <a:r>
                        <a:rPr lang="ru-RU" sz="2000" b="1" dirty="0" smtClean="0"/>
                        <a:t>-47%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16-43%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7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itchFamily="18" charset="0"/>
              </a:rPr>
              <a:t>Курсовая подготовка учителей</a:t>
            </a: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338483"/>
              </p:ext>
            </p:extLst>
          </p:nvPr>
        </p:nvGraphicFramePr>
        <p:xfrm>
          <a:off x="457200" y="1600200"/>
          <a:ext cx="82296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2016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2017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2018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 учителей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 учителей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 учителей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10998"/>
            <a:ext cx="3240360" cy="2505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25" y="3410998"/>
            <a:ext cx="3964386" cy="2639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63591"/>
            <a:ext cx="2952328" cy="1945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34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Национальный состав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835989"/>
              </p:ext>
            </p:extLst>
          </p:nvPr>
        </p:nvGraphicFramePr>
        <p:xfrm>
          <a:off x="395536" y="1556792"/>
          <a:ext cx="82296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498376"/>
                <a:gridCol w="1244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Учебный</a:t>
                      </a:r>
                      <a:r>
                        <a:rPr lang="ru-RU" sz="2000" b="1" baseline="0" dirty="0" smtClean="0"/>
                        <a:t> год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Татар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Рус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Другие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Смеш</a:t>
                      </a:r>
                      <a:r>
                        <a:rPr lang="ru-RU" sz="2000" b="1" dirty="0" smtClean="0"/>
                        <a:t>. </a:t>
                      </a:r>
                      <a:r>
                        <a:rPr lang="ru-RU" sz="2000" b="1" dirty="0" err="1" smtClean="0"/>
                        <a:t>татар+друг</a:t>
                      </a:r>
                      <a:r>
                        <a:rPr lang="ru-RU" sz="2000" b="1" dirty="0" smtClean="0"/>
                        <a:t>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Смеш</a:t>
                      </a:r>
                      <a:r>
                        <a:rPr lang="ru-RU" sz="2000" b="1" dirty="0" smtClean="0"/>
                        <a:t>.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2015-2016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246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223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86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19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242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270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114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17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2017-2018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284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274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116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19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61048"/>
            <a:ext cx="270750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851" y="3861048"/>
            <a:ext cx="2924101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681" y="4872653"/>
            <a:ext cx="2808312" cy="186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44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chemeClr val="tx2"/>
                </a:solidFill>
                <a:latin typeface="Georgia" pitchFamily="18" charset="0"/>
              </a:rPr>
              <a:t>Национальное образование 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3568" y="1844824"/>
            <a:ext cx="4464496" cy="1296144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Batang" pitchFamily="18" charset="-127"/>
              </a:rPr>
              <a:t>Родной язык и родная литература  (татарский)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Batang" pitchFamily="18" charset="-127"/>
              </a:rPr>
              <a:t>16 групп-155 учащихся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Batang" pitchFamily="18" charset="-127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1988" y="3356992"/>
            <a:ext cx="4672100" cy="1296144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Татарский язык и литература как Государственный язык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20 групп-225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учащихся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5581" y="4992107"/>
            <a:ext cx="4672100" cy="1296144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Родной  язык и родная литература (русский)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22 группы-350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учащихся</a:t>
            </a:r>
          </a:p>
        </p:txBody>
      </p:sp>
      <p:pic>
        <p:nvPicPr>
          <p:cNvPr id="3074" name="Picture 2" descr="C:\Users\Zulfiya\Desktop\К.НАСЫЙРИ\шигырь бэйрэме\DSC_1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44824"/>
            <a:ext cx="2735263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Zulfiya\Desktop\К.НАСЫЙРИ\ТУКАЙ айлыгы фото\DSC_0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155" y="4359292"/>
            <a:ext cx="3188293" cy="1661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4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  <a:t>Успеваемость и качество знаний</a:t>
            </a:r>
            <a:b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  <a:t> по родному</a:t>
            </a:r>
            <a:b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Georgia" pitchFamily="18" charset="0"/>
              </a:rPr>
              <a:t>(татарскому) языку</a:t>
            </a: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 flipH="1">
            <a:off x="9144000" y="6309320"/>
            <a:ext cx="1044624" cy="1154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u="sng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Материалы о людях, ставших прототипами  героев </a:t>
            </a:r>
          </a:p>
          <a:p>
            <a:pPr algn="ctr" eaLnBrk="1" hangingPunct="1"/>
            <a:r>
              <a:rPr lang="ru-RU" sz="2400" u="sng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произведений </a:t>
            </a:r>
            <a:r>
              <a:rPr lang="ru-RU" sz="2400" u="sng" dirty="0" err="1">
                <a:solidFill>
                  <a:schemeClr val="bg1"/>
                </a:solidFill>
                <a:latin typeface="Times New Roman" charset="0"/>
                <a:cs typeface="Times New Roman" charset="0"/>
              </a:rPr>
              <a:t>Фаниса</a:t>
            </a:r>
            <a:r>
              <a:rPr lang="ru-RU" sz="2400" u="sng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 </a:t>
            </a:r>
            <a:r>
              <a:rPr lang="ru-RU" sz="2400" u="sng" dirty="0" err="1">
                <a:solidFill>
                  <a:schemeClr val="bg1"/>
                </a:solidFill>
                <a:latin typeface="Times New Roman" charset="0"/>
                <a:cs typeface="Times New Roman" charset="0"/>
              </a:rPr>
              <a:t>Яруллина</a:t>
            </a:r>
            <a:r>
              <a:rPr lang="ru-RU" sz="2400" u="sng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.</a:t>
            </a:r>
          </a:p>
          <a:p>
            <a:pPr algn="ctr" eaLnBrk="1" hangingPunct="1"/>
            <a:r>
              <a:rPr lang="tt-RU" sz="2400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Фәнис Яруллин әсәрләренең прототиплары турында мәг</a:t>
            </a:r>
            <a:r>
              <a:rPr lang="ru-RU" sz="2400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ъ</a:t>
            </a:r>
            <a:r>
              <a:rPr lang="tt-RU" sz="2400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лүматлар.</a:t>
            </a:r>
            <a:endParaRPr lang="ru-RU" sz="2400" dirty="0">
              <a:solidFill>
                <a:schemeClr val="bg1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244601"/>
              </p:ext>
            </p:extLst>
          </p:nvPr>
        </p:nvGraphicFramePr>
        <p:xfrm>
          <a:off x="755575" y="1628800"/>
          <a:ext cx="7776965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725"/>
                <a:gridCol w="1149556"/>
                <a:gridCol w="1008112"/>
                <a:gridCol w="1008112"/>
                <a:gridCol w="1189261"/>
                <a:gridCol w="1042987"/>
                <a:gridCol w="100821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Учебный год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Татарский язык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Татарская литература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Литератур.</a:t>
                      </a:r>
                    </a:p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чтение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0008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2015-2016</a:t>
                      </a:r>
                    </a:p>
                    <a:p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74,5%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78,8%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88,5%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67776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2016-2017</a:t>
                      </a:r>
                    </a:p>
                    <a:p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76,8%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78,4%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89%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2017-2018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89,96%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92,31%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92,31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Georgia" pitchFamily="18" charset="0"/>
                        </a:rPr>
                        <a:t>100%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604987"/>
            <a:ext cx="2584709" cy="17897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25144"/>
            <a:ext cx="2801141" cy="18694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12" b="5162"/>
          <a:stretch/>
        </p:blipFill>
        <p:spPr>
          <a:xfrm>
            <a:off x="4211960" y="4801123"/>
            <a:ext cx="1364418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98034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Дополнительный час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по родному языку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722279"/>
              </p:ext>
            </p:extLst>
          </p:nvPr>
        </p:nvGraphicFramePr>
        <p:xfrm>
          <a:off x="457200" y="1600200"/>
          <a:ext cx="82296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Родной</a:t>
                      </a:r>
                      <a:r>
                        <a:rPr lang="ru-RU" sz="2400" baseline="0" dirty="0" smtClean="0">
                          <a:latin typeface="Georgia" pitchFamily="18" charset="0"/>
                        </a:rPr>
                        <a:t> язык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2015-2016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2016-2017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2017-2018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Татарский</a:t>
                      </a:r>
                    </a:p>
                    <a:p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6гр.-110 уч.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9 гр.-150 уч.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4гр.-49 уч.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Русский </a:t>
                      </a:r>
                    </a:p>
                    <a:p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8 гр.-150 </a:t>
                      </a:r>
                      <a:r>
                        <a:rPr lang="ru-RU" sz="2400" dirty="0" err="1" smtClean="0">
                          <a:latin typeface="Georgia" pitchFamily="18" charset="0"/>
                        </a:rPr>
                        <a:t>уч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8 гр.-145 уч.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itchFamily="18" charset="0"/>
                        </a:rPr>
                        <a:t>4 гр.-52 уч.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72519"/>
            <a:ext cx="3024336" cy="2933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28993"/>
            <a:ext cx="3547120" cy="2620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3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Georgia" pitchFamily="18" charset="0"/>
              </a:rPr>
              <a:t>Олимпиада по татарскому</a:t>
            </a:r>
            <a:br>
              <a:rPr lang="ru-RU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Georgia" pitchFamily="18" charset="0"/>
              </a:rPr>
              <a:t> языку</a:t>
            </a:r>
            <a:endParaRPr lang="ru-RU" b="1" dirty="0">
              <a:solidFill>
                <a:schemeClr val="tx2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028963"/>
              </p:ext>
            </p:extLst>
          </p:nvPr>
        </p:nvGraphicFramePr>
        <p:xfrm>
          <a:off x="683568" y="1844824"/>
          <a:ext cx="8229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985392"/>
                <a:gridCol w="2129408"/>
                <a:gridCol w="2057400"/>
              </a:tblGrid>
              <a:tr h="7010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Учебный год</a:t>
                      </a:r>
                    </a:p>
                    <a:p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классы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Муниципал.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Республик.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2015-2016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4,9,11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1 победитель</a:t>
                      </a:r>
                    </a:p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4</a:t>
                      </a:r>
                      <a:r>
                        <a:rPr lang="ru-RU" sz="2000" b="1" baseline="0" dirty="0" smtClean="0">
                          <a:latin typeface="Georgia" pitchFamily="18" charset="0"/>
                        </a:rPr>
                        <a:t> призера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участие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2016-2017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5 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2 призера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участие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2017-2018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6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2 призера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itchFamily="18" charset="0"/>
                        </a:rPr>
                        <a:t>участие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21088"/>
            <a:ext cx="4212655" cy="23750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907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4822304" cy="151216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itchFamily="18" charset="0"/>
              </a:rPr>
              <a:t>Школьный музей</a:t>
            </a:r>
            <a:r>
              <a:rPr lang="ru-RU" sz="3600" b="1" dirty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  <a:latin typeface="Georgia" pitchFamily="18" charset="0"/>
              </a:rPr>
              <a:t>Ф.Яруллина</a:t>
            </a: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 flipH="1">
            <a:off x="13933040" y="4653136"/>
            <a:ext cx="144016" cy="1440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" name="Picture 2" descr="PICT0365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" t="9283" r="2632" b="16455"/>
          <a:stretch>
            <a:fillRect/>
          </a:stretch>
        </p:blipFill>
        <p:spPr bwMode="auto">
          <a:xfrm>
            <a:off x="5364088" y="362000"/>
            <a:ext cx="3461692" cy="2070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ICT0368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0" r="2632" b="6593"/>
          <a:stretch>
            <a:fillRect/>
          </a:stretch>
        </p:blipFill>
        <p:spPr bwMode="auto">
          <a:xfrm>
            <a:off x="395536" y="2132856"/>
            <a:ext cx="3958001" cy="2437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PICT036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9541" b="4582"/>
          <a:stretch>
            <a:fillRect/>
          </a:stretch>
        </p:blipFill>
        <p:spPr>
          <a:xfrm>
            <a:off x="5220072" y="4136900"/>
            <a:ext cx="3775075" cy="2428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H="1">
            <a:off x="10548663" y="4426099"/>
            <a:ext cx="3600399" cy="12254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 flipV="1">
            <a:off x="13789024" y="5517232"/>
            <a:ext cx="432048" cy="16728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544" y="2432709"/>
            <a:ext cx="2016224" cy="28475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95536" y="4982017"/>
            <a:ext cx="4248472" cy="151216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Музей открыт 11 декабря 2008 года. Музей посвящен жизни и творчеству народного поэта Республики Татарстан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Фаниса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Яруллина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39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</TotalTime>
  <Words>326</Words>
  <Application>Microsoft Office PowerPoint</Application>
  <PresentationFormat>Экран (4:3)</PresentationFormat>
  <Paragraphs>167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КАДРОВЫЙ СОСТАВ</vt:lpstr>
      <vt:lpstr>Сравнительная таблица  по квалификационным категориям</vt:lpstr>
      <vt:lpstr>Курсовая подготовка учителей</vt:lpstr>
      <vt:lpstr>Национальный состав</vt:lpstr>
      <vt:lpstr> Национальное образование </vt:lpstr>
      <vt:lpstr>Успеваемость и качество знаний  по родному (татарскому) языку</vt:lpstr>
      <vt:lpstr>Дополнительный час  по родному языку</vt:lpstr>
      <vt:lpstr>Олимпиада по татарскому  языку</vt:lpstr>
      <vt:lpstr>Школьный музей Ф.Яруллина</vt:lpstr>
      <vt:lpstr>Городская НПК  им. Ф.Яруллина</vt:lpstr>
      <vt:lpstr>Национальное воспитание</vt:lpstr>
      <vt:lpstr>Национальное воспитание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Zulfiya</dc:creator>
  <cp:lastModifiedBy>Zulfiya</cp:lastModifiedBy>
  <cp:revision>65</cp:revision>
  <cp:lastPrinted>2018-04-15T13:36:49Z</cp:lastPrinted>
  <dcterms:created xsi:type="dcterms:W3CDTF">2018-04-14T14:56:12Z</dcterms:created>
  <dcterms:modified xsi:type="dcterms:W3CDTF">2018-08-31T13:55:57Z</dcterms:modified>
</cp:coreProperties>
</file>